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3"/>
    <p:sldId id="282" r:id="rId4"/>
    <p:sldId id="257" r:id="rId5"/>
    <p:sldId id="288" r:id="rId6"/>
    <p:sldId id="285" r:id="rId7"/>
    <p:sldId id="280" r:id="rId9"/>
    <p:sldId id="281" r:id="rId10"/>
    <p:sldId id="283" r:id="rId11"/>
    <p:sldId id="284" r:id="rId12"/>
    <p:sldId id="258" r:id="rId13"/>
    <p:sldId id="273" r:id="rId14"/>
    <p:sldId id="259" r:id="rId15"/>
    <p:sldId id="274" r:id="rId16"/>
    <p:sldId id="260" r:id="rId17"/>
    <p:sldId id="275" r:id="rId18"/>
    <p:sldId id="261" r:id="rId19"/>
    <p:sldId id="276" r:id="rId20"/>
    <p:sldId id="299" r:id="rId21"/>
    <p:sldId id="300" r:id="rId22"/>
    <p:sldId id="301" r:id="rId23"/>
    <p:sldId id="302" r:id="rId24"/>
    <p:sldId id="269" r:id="rId25"/>
    <p:sldId id="289" r:id="rId26"/>
    <p:sldId id="290" r:id="rId27"/>
    <p:sldId id="291" r:id="rId28"/>
    <p:sldId id="292" r:id="rId29"/>
    <p:sldId id="277" r:id="rId30"/>
    <p:sldId id="303" r:id="rId31"/>
    <p:sldId id="293" r:id="rId32"/>
    <p:sldId id="295" r:id="rId33"/>
    <p:sldId id="286" r:id="rId3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3333CC"/>
    <a:srgbClr val="FF00FF"/>
    <a:srgbClr val="FF0000"/>
    <a:srgbClr val="FF3399"/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33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CE3F0-4A41-4BD0-8427-0F1148DB3F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F1AAA-064F-4193-8136-D6428E3F851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1AAA-064F-4193-8136-D6428E3F85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cover dir="r"/>
    <p:sndAc>
      <p:stSnd>
        <p:snd r:embed="rId2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audio" Target="../media/audio1.wav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over dir="r"/>
    <p:sndAc>
      <p:stSnd>
        <p:snd r:embed="rId13" name="chimes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12.jpeg"/><Relationship Id="rId1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15.jpeg"/><Relationship Id="rId1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image" Target="../media/image16.jpeg"/><Relationship Id="rId1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1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1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17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18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image" Target="../media/image20.jpeg"/><Relationship Id="rId1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1268760"/>
            <a:ext cx="9144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ts val="3600"/>
              </a:spcBef>
            </a:pPr>
            <a:r>
              <a:rPr lang="zh-CN" altLang="en-US" sz="6000" b="1" dirty="0">
                <a:solidFill>
                  <a:schemeClr val="tx2"/>
                </a:solidFill>
                <a:latin typeface="汉仪大宋简" pitchFamily="49" charset="-122"/>
                <a:ea typeface="汉仪大宋简" pitchFamily="49" charset="-122"/>
              </a:rPr>
              <a:t>汉语拼音</a:t>
            </a:r>
            <a:r>
              <a:rPr lang="zh-CN" altLang="en-US" sz="6000" dirty="0">
                <a:solidFill>
                  <a:schemeClr val="tx2"/>
                </a:solidFill>
                <a:latin typeface="汉仪大宋简" pitchFamily="49" charset="-122"/>
                <a:ea typeface="汉仪大宋简" pitchFamily="49" charset="-122"/>
              </a:rPr>
              <a:t> </a:t>
            </a:r>
            <a:endParaRPr lang="zh-CN" altLang="en-US" sz="6000" dirty="0">
              <a:solidFill>
                <a:schemeClr val="tx2"/>
              </a:solidFill>
              <a:latin typeface="汉仪大宋简" pitchFamily="49" charset="-122"/>
              <a:ea typeface="汉仪大宋简" pitchFamily="49" charset="-122"/>
            </a:endParaRPr>
          </a:p>
          <a:p>
            <a:pPr algn="ctr" eaLnBrk="1" hangingPunct="1">
              <a:spcBef>
                <a:spcPts val="3600"/>
              </a:spcBef>
            </a:pPr>
            <a:r>
              <a:rPr lang="en-US" altLang="zh-CN" sz="7200" b="1" dirty="0">
                <a:solidFill>
                  <a:schemeClr val="tx2"/>
                </a:solidFill>
                <a:latin typeface="汉仪大宋简" pitchFamily="49" charset="-122"/>
                <a:ea typeface="汉仪大宋简" pitchFamily="49" charset="-122"/>
              </a:rPr>
              <a:t>zh ch sh r</a:t>
            </a:r>
            <a:r>
              <a:rPr lang="en-US" altLang="zh-CN" sz="6000" b="1" dirty="0">
                <a:solidFill>
                  <a:schemeClr val="tx2"/>
                </a:solidFill>
                <a:latin typeface="汉仪大宋简" pitchFamily="49" charset="-122"/>
                <a:ea typeface="汉仪大宋简" pitchFamily="49" charset="-122"/>
              </a:rPr>
              <a:t> </a:t>
            </a:r>
            <a:endParaRPr lang="en-US" altLang="zh-CN" sz="6000" b="1" dirty="0">
              <a:solidFill>
                <a:schemeClr val="tx2"/>
              </a:solidFill>
              <a:latin typeface="汉仪大宋简" pitchFamily="49" charset="-122"/>
              <a:ea typeface="汉仪大宋简" pitchFamily="49" charset="-122"/>
            </a:endParaRPr>
          </a:p>
        </p:txBody>
      </p:sp>
    </p:spTree>
  </p:cSld>
  <p:clrMapOvr>
    <a:masterClrMapping/>
  </p:clrMapOvr>
  <p:transition spd="med">
    <p:cover dir="d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Text Box 11"/>
          <p:cNvSpPr txBox="1">
            <a:spLocks noChangeArrowheads="1"/>
          </p:cNvSpPr>
          <p:nvPr/>
        </p:nvSpPr>
        <p:spPr bwMode="auto">
          <a:xfrm flipH="1">
            <a:off x="2195513" y="260350"/>
            <a:ext cx="3167062" cy="15557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zh</a:t>
            </a:r>
            <a:endParaRPr lang="en-US" altLang="zh-CN" sz="9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339429" y="1866801"/>
            <a:ext cx="4968875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800" dirty="0"/>
              <a:t>zh-- </a:t>
            </a:r>
            <a:r>
              <a:rPr lang="en-US" altLang="zh-CN" sz="4800" b="1" dirty="0"/>
              <a:t>ɑ</a:t>
            </a:r>
            <a:r>
              <a:rPr lang="en-US" altLang="zh-CN" sz="4800" dirty="0"/>
              <a:t>—zh</a:t>
            </a:r>
            <a:r>
              <a:rPr lang="en-US" altLang="zh-CN" sz="4800" b="1" dirty="0"/>
              <a:t>ɑ</a:t>
            </a:r>
            <a:endParaRPr lang="en-US" altLang="zh-CN" sz="4800" dirty="0"/>
          </a:p>
          <a:p>
            <a:pPr eaLnBrk="1" hangingPunct="1">
              <a:spcBef>
                <a:spcPct val="50000"/>
              </a:spcBef>
            </a:pPr>
            <a:r>
              <a:rPr lang="en-US" altLang="zh-CN" sz="4800" dirty="0"/>
              <a:t>zh—e--zhe </a:t>
            </a:r>
            <a:endParaRPr lang="en-US" altLang="zh-CN" sz="4800" dirty="0"/>
          </a:p>
          <a:p>
            <a:pPr eaLnBrk="1" hangingPunct="1">
              <a:spcBef>
                <a:spcPct val="50000"/>
              </a:spcBef>
            </a:pPr>
            <a:r>
              <a:rPr lang="en-US" altLang="zh-CN" sz="4800" dirty="0"/>
              <a:t>zh—u--zhu  </a:t>
            </a:r>
            <a:endParaRPr lang="en-US" altLang="zh-CN" sz="4800" dirty="0"/>
          </a:p>
          <a:p>
            <a:pPr eaLnBrk="1" hangingPunct="1">
              <a:spcBef>
                <a:spcPct val="50000"/>
              </a:spcBef>
            </a:pPr>
            <a:r>
              <a:rPr lang="en-US" altLang="zh-CN" sz="4800" dirty="0" smtClean="0"/>
              <a:t>zh—u—o-</a:t>
            </a:r>
            <a:r>
              <a:rPr lang="en-US" altLang="zh-CN" sz="4800" dirty="0"/>
              <a:t>-zhuo</a:t>
            </a:r>
            <a:endParaRPr lang="en-US" altLang="zh-CN" sz="4800" dirty="0"/>
          </a:p>
        </p:txBody>
      </p:sp>
    </p:spTree>
  </p:cSld>
  <p:clrMapOvr>
    <a:masterClrMapping/>
  </p:clrMapOvr>
  <p:transition spd="med">
    <p:cover dir="r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/>
      <p:bldP spid="51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yd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71600" y="940594"/>
            <a:ext cx="2011363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492500" y="1268413"/>
            <a:ext cx="2016125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kumimoji="1" lang="zh-CN" alt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拼一拼</a:t>
            </a:r>
            <a:endParaRPr kumimoji="1" lang="zh-CN" alt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258888" y="2205038"/>
            <a:ext cx="6264275" cy="41544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zh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ā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zh</a:t>
            </a:r>
            <a:r>
              <a:rPr kumimoji="1" lang="en-US" altLang="zh-CN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á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zh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ǎ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zh</a:t>
            </a:r>
            <a:r>
              <a:rPr kumimoji="1" lang="en-US" altLang="zh-CN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à</a:t>
            </a:r>
            <a:endParaRPr kumimoji="1" lang="en-US" altLang="zh-CN" sz="4000" b="1" dirty="0"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zh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ē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zh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é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zh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ě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zh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è</a:t>
            </a:r>
            <a:endParaRPr kumimoji="1" lang="en-US" altLang="zh-CN" sz="4400" b="1" dirty="0"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zh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ū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zh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ú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zh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ǔ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zh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ù</a:t>
            </a:r>
            <a:endParaRPr kumimoji="1" lang="en-US" altLang="zh-CN" sz="4400" b="1" dirty="0"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zhu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ā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zhu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ǎ</a:t>
            </a:r>
            <a:endParaRPr kumimoji="1" lang="en-US" altLang="zh-CN" sz="4400" b="1" dirty="0"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utoUpdateAnimBg="0"/>
      <p:bldP spid="23556" grpId="0" advAuto="0" autoUpdateAnimBg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7"/>
          <p:cNvSpPr txBox="1">
            <a:spLocks noChangeArrowheads="1"/>
          </p:cNvSpPr>
          <p:nvPr/>
        </p:nvSpPr>
        <p:spPr bwMode="auto">
          <a:xfrm flipH="1">
            <a:off x="2124075" y="333375"/>
            <a:ext cx="417671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9600" dirty="0">
                <a:solidFill>
                  <a:srgbClr val="FF0000"/>
                </a:solidFill>
              </a:rPr>
              <a:t> ch</a:t>
            </a:r>
            <a:endParaRPr lang="en-US" altLang="zh-CN" sz="9600" dirty="0">
              <a:solidFill>
                <a:srgbClr val="FF0000"/>
              </a:solidFill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916238" y="1773238"/>
            <a:ext cx="5402262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800" dirty="0"/>
              <a:t>ch—</a:t>
            </a:r>
            <a:r>
              <a:rPr lang="en-US" altLang="zh-CN" sz="4800" b="1" dirty="0"/>
              <a:t>ɑ</a:t>
            </a:r>
            <a:r>
              <a:rPr lang="en-US" altLang="zh-CN" sz="4800" dirty="0"/>
              <a:t>—</a:t>
            </a:r>
            <a:r>
              <a:rPr lang="en-US" altLang="zh-CN" sz="4800" dirty="0" err="1"/>
              <a:t>ch</a:t>
            </a:r>
            <a:r>
              <a:rPr lang="en-US" altLang="zh-CN" sz="4800" b="1" dirty="0" err="1"/>
              <a:t>ɑ</a:t>
            </a:r>
            <a:endParaRPr lang="en-US" altLang="zh-CN" sz="4800" dirty="0"/>
          </a:p>
          <a:p>
            <a:pPr eaLnBrk="1" hangingPunct="1">
              <a:spcBef>
                <a:spcPct val="50000"/>
              </a:spcBef>
            </a:pPr>
            <a:r>
              <a:rPr lang="en-US" altLang="zh-CN" sz="4800" dirty="0"/>
              <a:t>ch—e—</a:t>
            </a:r>
            <a:r>
              <a:rPr lang="en-US" altLang="zh-CN" sz="4800" dirty="0" err="1"/>
              <a:t>che</a:t>
            </a:r>
            <a:endParaRPr lang="en-US" altLang="zh-CN" sz="4800" dirty="0"/>
          </a:p>
          <a:p>
            <a:pPr eaLnBrk="1" hangingPunct="1">
              <a:spcBef>
                <a:spcPct val="50000"/>
              </a:spcBef>
            </a:pPr>
            <a:r>
              <a:rPr lang="en-US" altLang="zh-CN" sz="4800" dirty="0"/>
              <a:t>ch—u—</a:t>
            </a:r>
            <a:r>
              <a:rPr lang="en-US" altLang="zh-CN" sz="4800" dirty="0" err="1"/>
              <a:t>chu</a:t>
            </a:r>
            <a:endParaRPr lang="en-US" altLang="zh-CN" sz="4800" dirty="0"/>
          </a:p>
          <a:p>
            <a:pPr eaLnBrk="1" hangingPunct="1">
              <a:spcBef>
                <a:spcPct val="50000"/>
              </a:spcBef>
            </a:pPr>
            <a:r>
              <a:rPr lang="en-US" altLang="zh-CN" sz="4800" dirty="0"/>
              <a:t>ch—u—o--</a:t>
            </a:r>
            <a:r>
              <a:rPr lang="en-US" altLang="zh-CN" sz="4800" dirty="0" err="1"/>
              <a:t>chuo</a:t>
            </a:r>
            <a:endParaRPr lang="en-US" altLang="zh-CN" sz="4800" dirty="0"/>
          </a:p>
        </p:txBody>
      </p:sp>
    </p:spTree>
  </p:cSld>
  <p:clrMapOvr>
    <a:masterClrMapping/>
  </p:clrMapOvr>
  <p:transition spd="med">
    <p:cover dir="r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yd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66800" y="1065213"/>
            <a:ext cx="2011363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635375" y="1341438"/>
            <a:ext cx="1584325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kumimoji="1" lang="zh-CN" alt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拼一拼</a:t>
            </a:r>
            <a:endParaRPr kumimoji="1" lang="zh-CN" alt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116013" y="2276475"/>
            <a:ext cx="6192837" cy="41116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ch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ā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ch</a:t>
            </a:r>
            <a:r>
              <a:rPr kumimoji="1" lang="en-US" altLang="zh-CN" sz="4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á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ch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ǎ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ch</a:t>
            </a:r>
            <a:r>
              <a:rPr kumimoji="1" lang="en-US" altLang="zh-CN" sz="4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à</a:t>
            </a:r>
            <a:endParaRPr kumimoji="1" lang="en-US" altLang="zh-CN" sz="4000" b="1" dirty="0"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ch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ē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ch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ě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ch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è</a:t>
            </a:r>
            <a:endParaRPr kumimoji="1" lang="en-US" altLang="zh-CN" sz="4400" b="1" dirty="0"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ch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ū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ch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ú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ch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ǔ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ch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ù</a:t>
            </a:r>
            <a:endParaRPr kumimoji="1" lang="en-US" altLang="zh-CN" sz="4400" b="1" dirty="0"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chu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ō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chuò</a:t>
            </a:r>
            <a:endParaRPr kumimoji="1" lang="en-US" altLang="zh-CN" sz="4400" b="1" dirty="0"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utoUpdateAnimBg="0"/>
      <p:bldP spid="24580" grpId="0" advAuto="0" autoUpdateAnimBg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908175" y="333375"/>
            <a:ext cx="3887788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9600" dirty="0">
                <a:solidFill>
                  <a:srgbClr val="FF0000"/>
                </a:solidFill>
              </a:rPr>
              <a:t> sh</a:t>
            </a:r>
            <a:endParaRPr lang="en-US" altLang="zh-CN" sz="9600" dirty="0">
              <a:solidFill>
                <a:srgbClr val="FF0000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339752" y="1892300"/>
            <a:ext cx="5113337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800" dirty="0"/>
              <a:t>sh—</a:t>
            </a:r>
            <a:r>
              <a:rPr lang="en-US" altLang="zh-CN" sz="4800" b="1" dirty="0"/>
              <a:t>ɑ</a:t>
            </a:r>
            <a:r>
              <a:rPr lang="en-US" altLang="zh-CN" sz="4800" dirty="0"/>
              <a:t>—</a:t>
            </a:r>
            <a:r>
              <a:rPr lang="en-US" altLang="zh-CN" sz="4800" dirty="0" err="1"/>
              <a:t>sh</a:t>
            </a:r>
            <a:r>
              <a:rPr lang="en-US" altLang="zh-CN" sz="4800" b="1" dirty="0" err="1"/>
              <a:t>ɑ</a:t>
            </a:r>
            <a:endParaRPr lang="en-US" altLang="zh-CN" sz="4800" dirty="0"/>
          </a:p>
          <a:p>
            <a:pPr eaLnBrk="1" hangingPunct="1">
              <a:spcBef>
                <a:spcPct val="50000"/>
              </a:spcBef>
            </a:pPr>
            <a:r>
              <a:rPr lang="en-US" altLang="zh-CN" sz="4800" dirty="0"/>
              <a:t>sh—e—she</a:t>
            </a:r>
            <a:endParaRPr lang="en-US" altLang="zh-CN" sz="4800" dirty="0"/>
          </a:p>
          <a:p>
            <a:pPr eaLnBrk="1" hangingPunct="1">
              <a:spcBef>
                <a:spcPct val="50000"/>
              </a:spcBef>
            </a:pPr>
            <a:r>
              <a:rPr lang="en-US" altLang="zh-CN" sz="4800" dirty="0"/>
              <a:t>sh—u—</a:t>
            </a:r>
            <a:r>
              <a:rPr lang="en-US" altLang="zh-CN" sz="4800" dirty="0" err="1"/>
              <a:t>shu</a:t>
            </a:r>
            <a:endParaRPr lang="en-US" altLang="zh-CN" sz="4800" dirty="0"/>
          </a:p>
          <a:p>
            <a:pPr eaLnBrk="1" hangingPunct="1">
              <a:spcBef>
                <a:spcPct val="50000"/>
              </a:spcBef>
            </a:pPr>
            <a:r>
              <a:rPr lang="en-US" altLang="zh-CN" sz="4800" dirty="0"/>
              <a:t>sh—u—o—</a:t>
            </a:r>
            <a:r>
              <a:rPr lang="en-US" altLang="zh-CN" sz="4800" dirty="0" err="1"/>
              <a:t>shuo</a:t>
            </a:r>
            <a:endParaRPr lang="en-US" altLang="zh-CN" sz="4800" dirty="0"/>
          </a:p>
        </p:txBody>
      </p:sp>
    </p:spTree>
  </p:cSld>
  <p:clrMapOvr>
    <a:masterClrMapping/>
  </p:clrMapOvr>
  <p:transition spd="med">
    <p:cover dir="d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yd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66800" y="1065213"/>
            <a:ext cx="2011363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779838" y="1341438"/>
            <a:ext cx="1408112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拼一拼</a:t>
            </a:r>
            <a:endParaRPr kumimoji="1" lang="zh-CN" altLang="en-US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411287" y="2206626"/>
            <a:ext cx="6145213" cy="41116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sh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ā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sh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ǎ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sh</a:t>
            </a:r>
            <a:r>
              <a:rPr kumimoji="1" lang="en-US" altLang="zh-CN" sz="4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à</a:t>
            </a:r>
            <a:endParaRPr kumimoji="1" lang="en-US" altLang="zh-CN" sz="4000" b="1" dirty="0"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sh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ē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sh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é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sh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ě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sh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è</a:t>
            </a:r>
            <a:endParaRPr kumimoji="1" lang="en-US" altLang="zh-CN" sz="4400" b="1" dirty="0"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sh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ū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sh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ú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sh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ǔ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sh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ù</a:t>
            </a:r>
            <a:endParaRPr kumimoji="1" lang="en-US" altLang="zh-CN" sz="4400" b="1" dirty="0"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shu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ō</a:t>
            </a:r>
            <a:r>
              <a:rPr kumimoji="1" lang="en-US" altLang="zh-CN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</a:t>
            </a:r>
            <a:r>
              <a:rPr kumimoji="1" lang="en-US" altLang="zh-CN" sz="4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shuò</a:t>
            </a:r>
            <a:endParaRPr kumimoji="1" lang="en-US" altLang="zh-CN" sz="4400" b="1" dirty="0"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utoUpdateAnimBg="0"/>
      <p:bldP spid="25604" grpId="0" advAuto="0" autoUpdateAnimBg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627313" y="476250"/>
            <a:ext cx="20891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9600">
                <a:solidFill>
                  <a:srgbClr val="FF0000"/>
                </a:solidFill>
              </a:rPr>
              <a:t>r</a:t>
            </a:r>
            <a:endParaRPr lang="en-US" altLang="zh-CN" sz="9600">
              <a:solidFill>
                <a:srgbClr val="FF0000"/>
              </a:solidFill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059113" y="2060575"/>
            <a:ext cx="3744912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800"/>
              <a:t>r—e—re</a:t>
            </a:r>
            <a:endParaRPr lang="en-US" altLang="zh-CN" sz="4800"/>
          </a:p>
          <a:p>
            <a:pPr eaLnBrk="1" hangingPunct="1">
              <a:spcBef>
                <a:spcPct val="50000"/>
              </a:spcBef>
            </a:pPr>
            <a:r>
              <a:rPr lang="en-US" altLang="zh-CN" sz="4800"/>
              <a:t>r—u—ru</a:t>
            </a:r>
            <a:endParaRPr lang="en-US" altLang="zh-CN" sz="4800"/>
          </a:p>
          <a:p>
            <a:pPr eaLnBrk="1" hangingPunct="1">
              <a:spcBef>
                <a:spcPct val="50000"/>
              </a:spcBef>
            </a:pPr>
            <a:r>
              <a:rPr lang="en-US" altLang="zh-CN" sz="4800"/>
              <a:t>r—u—o--ruo</a:t>
            </a:r>
            <a:endParaRPr lang="en-US" altLang="zh-CN" sz="4800"/>
          </a:p>
        </p:txBody>
      </p:sp>
    </p:spTree>
  </p:cSld>
  <p:clrMapOvr>
    <a:masterClrMapping/>
  </p:clrMapOvr>
  <p:transition spd="med">
    <p:cover dir="r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820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yd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66800" y="1065213"/>
            <a:ext cx="2011363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924300" y="1484313"/>
            <a:ext cx="1408113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拼一拼</a:t>
            </a:r>
            <a:endParaRPr kumimoji="1" lang="zh-CN" altLang="en-US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39975" y="2565400"/>
            <a:ext cx="4864100" cy="3387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1" lang="en-US" altLang="zh-CN" sz="4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r</a:t>
            </a:r>
            <a:r>
              <a:rPr kumimoji="1" lang="en-US" altLang="zh-CN" sz="4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ě</a:t>
            </a:r>
            <a:r>
              <a:rPr kumimoji="1" lang="en-US" altLang="zh-CN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r</a:t>
            </a:r>
            <a:r>
              <a:rPr kumimoji="1" lang="en-US" altLang="zh-CN" sz="4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è</a:t>
            </a:r>
            <a:endParaRPr kumimoji="1" lang="en-US" altLang="zh-CN" sz="4800" b="1" dirty="0"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en-US" altLang="zh-CN" sz="4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r</a:t>
            </a:r>
            <a:r>
              <a:rPr kumimoji="1" lang="en-US" altLang="zh-CN" sz="4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ú</a:t>
            </a:r>
            <a:r>
              <a:rPr kumimoji="1" lang="en-US" altLang="zh-CN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 </a:t>
            </a:r>
            <a:r>
              <a:rPr kumimoji="1" lang="en-US" altLang="zh-CN" sz="4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rǔ</a:t>
            </a:r>
            <a:r>
              <a:rPr kumimoji="1" lang="en-US" altLang="zh-CN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 </a:t>
            </a:r>
            <a:r>
              <a:rPr kumimoji="1" lang="en-US" altLang="zh-CN" sz="4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r</a:t>
            </a:r>
            <a:r>
              <a:rPr kumimoji="1" lang="en-US" altLang="zh-CN" sz="4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ù</a:t>
            </a:r>
            <a:endParaRPr kumimoji="1" lang="en-US" altLang="zh-CN" sz="4800" b="1" dirty="0"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en-US" altLang="zh-CN" sz="4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ru</a:t>
            </a:r>
            <a:r>
              <a:rPr kumimoji="1" lang="en-US" altLang="zh-CN" sz="4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楷体_GB2312" pitchFamily="1" charset="-122"/>
              </a:rPr>
              <a:t>ó</a:t>
            </a:r>
            <a:r>
              <a:rPr kumimoji="1" lang="en-US" altLang="zh-CN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</a:t>
            </a:r>
            <a:r>
              <a:rPr kumimoji="1" lang="en-US" altLang="zh-CN" sz="4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ruò</a:t>
            </a:r>
            <a:endParaRPr kumimoji="1" lang="en-US" altLang="zh-CN" sz="4800" b="1" dirty="0">
              <a:effectLst>
                <a:outerShdw blurRad="38100" dist="38100" dir="2700000" algn="tl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utoUpdateAnimBg="0"/>
      <p:bldP spid="26628" grpId="0" advAuto="0" autoUpdateAnimBg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msotw9_temp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4572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8" name="Picture 4" descr="msotw9_temp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87900" y="0"/>
            <a:ext cx="3024188" cy="371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908175" y="3933825"/>
            <a:ext cx="6934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60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zhī</a:t>
            </a:r>
            <a:r>
              <a:rPr kumimoji="1" lang="en-US" altLang="zh-CN" sz="6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  </a:t>
            </a:r>
            <a:r>
              <a:rPr kumimoji="1" lang="en-US" altLang="zh-CN" sz="60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zhí</a:t>
            </a:r>
            <a:r>
              <a:rPr kumimoji="1" lang="en-US" altLang="zh-CN" sz="6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  </a:t>
            </a:r>
            <a:r>
              <a:rPr kumimoji="1" lang="en-US" altLang="zh-CN" sz="60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zhǐ</a:t>
            </a:r>
            <a:r>
              <a:rPr kumimoji="1" lang="en-US" altLang="zh-CN" sz="6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  </a:t>
            </a:r>
            <a:r>
              <a:rPr kumimoji="1" lang="en-US" altLang="zh-CN" sz="60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zhì</a:t>
            </a:r>
            <a:endParaRPr kumimoji="1" lang="en-US" altLang="zh-CN" sz="60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2051050" y="4724400"/>
            <a:ext cx="6096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5400" b="1">
                <a:latin typeface="Times New Roman" panose="02020603050405020304" pitchFamily="18" charset="0"/>
              </a:rPr>
              <a:t>知      直      指     治 </a:t>
            </a:r>
            <a:endParaRPr kumimoji="1" lang="zh-CN" altLang="en-US" sz="5400" b="1">
              <a:latin typeface="Times New Roman" panose="02020603050405020304" pitchFamily="18" charset="0"/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8147050" y="503238"/>
            <a:ext cx="73342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/>
              <a:t>整体认读音节</a:t>
            </a:r>
            <a:endParaRPr lang="zh-CN" altLang="en-US" sz="3600"/>
          </a:p>
        </p:txBody>
      </p:sp>
    </p:spTree>
  </p:cSld>
  <p:clrMapOvr>
    <a:masterClrMapping/>
  </p:clrMapOvr>
  <p:transition spd="med">
    <p:cover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autoUpdateAnimBg="0"/>
      <p:bldP spid="52230" grpId="0" autoUpdateAnimBg="0"/>
      <p:bldP spid="522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msotw9_temp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35052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2" name="Picture 4" descr="msotw9_temp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427538" y="0"/>
            <a:ext cx="31242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762000" y="3200400"/>
            <a:ext cx="67056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CN" sz="66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chī</a:t>
            </a:r>
            <a:r>
              <a:rPr kumimoji="1" lang="en-US" altLang="zh-CN" sz="6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 </a:t>
            </a:r>
            <a:r>
              <a:rPr kumimoji="1" lang="en-US" altLang="zh-CN" sz="66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chí</a:t>
            </a:r>
            <a:r>
              <a:rPr kumimoji="1" lang="en-US" altLang="zh-CN" sz="6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  </a:t>
            </a:r>
            <a:r>
              <a:rPr kumimoji="1" lang="en-US" altLang="zh-CN" sz="66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chǐ</a:t>
            </a:r>
            <a:r>
              <a:rPr kumimoji="1" lang="en-US" altLang="zh-CN" sz="6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 </a:t>
            </a:r>
            <a:r>
              <a:rPr kumimoji="1" lang="en-US" altLang="zh-CN" sz="66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chì</a:t>
            </a:r>
            <a:endParaRPr kumimoji="1" lang="en-US" altLang="zh-CN" sz="6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0" y="4114800"/>
            <a:ext cx="83058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zh-CN" altLang="en-US" sz="6600" b="1">
                <a:solidFill>
                  <a:schemeClr val="accent2"/>
                </a:solidFill>
                <a:latin typeface="Times New Roman" panose="02020603050405020304" pitchFamily="18" charset="0"/>
              </a:rPr>
              <a:t>吃    迟   尺    翅</a:t>
            </a:r>
            <a:endParaRPr kumimoji="1" lang="zh-CN" altLang="en-US" sz="66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7956550" y="404813"/>
            <a:ext cx="73342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/>
              <a:t>整体认读音节</a:t>
            </a:r>
            <a:endParaRPr lang="zh-CN" altLang="en-US" sz="3600"/>
          </a:p>
        </p:txBody>
      </p:sp>
    </p:spTree>
  </p:cSld>
  <p:clrMapOvr>
    <a:masterClrMapping/>
  </p:clrMapOvr>
  <p:transition spd="med">
    <p:cover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autoUpdateAnimBg="0"/>
      <p:bldP spid="53254" grpId="0" autoUpdateAnimBg="0"/>
      <p:bldP spid="532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043608" y="1600200"/>
            <a:ext cx="71628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7200" dirty="0">
                <a:solidFill>
                  <a:schemeClr val="accent2"/>
                </a:solidFill>
                <a:latin typeface="Times New Roman" panose="02020603050405020304" pitchFamily="18" charset="0"/>
              </a:rPr>
              <a:t>z  c  s</a:t>
            </a:r>
            <a:endParaRPr kumimoji="1" lang="en-US" altLang="zh-CN" sz="72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en-US" altLang="zh-CN" sz="7200" dirty="0">
                <a:solidFill>
                  <a:schemeClr val="accent2"/>
                </a:solidFill>
                <a:latin typeface="Times New Roman" panose="02020603050405020304" pitchFamily="18" charset="0"/>
              </a:rPr>
              <a:t>zi  ci  si</a:t>
            </a:r>
            <a:endParaRPr kumimoji="1" lang="en-US" altLang="zh-CN" sz="72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886200" y="1828800"/>
            <a:ext cx="3886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5400" b="1">
                <a:solidFill>
                  <a:srgbClr val="FF3300"/>
                </a:solidFill>
                <a:latin typeface="Times New Roman" panose="02020603050405020304" pitchFamily="18" charset="0"/>
              </a:rPr>
              <a:t>平舌音</a:t>
            </a:r>
            <a:endParaRPr kumimoji="1" lang="zh-CN" altLang="en-US" sz="5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191000" y="3429000"/>
            <a:ext cx="495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5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整体认读音节</a:t>
            </a:r>
            <a:endParaRPr kumimoji="1" lang="zh-CN" altLang="en-US" sz="5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cover dir="r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utoUpdateAnimBg="0"/>
      <p:bldP spid="33796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msotw9_temp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3733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6" name="Picture 4" descr="msotw9_temp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87900" y="0"/>
            <a:ext cx="3048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457200" y="3124200"/>
            <a:ext cx="71628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CN" sz="7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shī</a:t>
            </a:r>
            <a:r>
              <a:rPr kumimoji="1" lang="en-US" altLang="zh-CN" sz="7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  </a:t>
            </a:r>
            <a:r>
              <a:rPr kumimoji="1" lang="en-US" altLang="zh-CN" sz="7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shí</a:t>
            </a:r>
            <a:r>
              <a:rPr kumimoji="1" lang="en-US" altLang="zh-CN" sz="7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  </a:t>
            </a:r>
            <a:r>
              <a:rPr kumimoji="1" lang="en-US" altLang="zh-CN" sz="7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shǐ</a:t>
            </a:r>
            <a:r>
              <a:rPr kumimoji="1" lang="en-US" altLang="zh-CN" sz="7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 </a:t>
            </a:r>
            <a:r>
              <a:rPr kumimoji="1" lang="en-US" altLang="zh-CN" sz="7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shì</a:t>
            </a:r>
            <a:endParaRPr kumimoji="1" lang="en-US" altLang="zh-CN" sz="7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-457200" y="4419600"/>
            <a:ext cx="86106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7200" b="1">
                <a:solidFill>
                  <a:srgbClr val="0033CC"/>
                </a:solidFill>
                <a:latin typeface="Times New Roman" panose="02020603050405020304" pitchFamily="18" charset="0"/>
              </a:rPr>
              <a:t>     </a:t>
            </a:r>
            <a:r>
              <a:rPr kumimoji="1" lang="zh-CN" altLang="en-US" sz="7200" b="1">
                <a:solidFill>
                  <a:srgbClr val="0033CC"/>
                </a:solidFill>
                <a:latin typeface="Times New Roman" panose="02020603050405020304" pitchFamily="18" charset="0"/>
              </a:rPr>
              <a:t>师     十    始    是</a:t>
            </a:r>
            <a:endParaRPr kumimoji="1" lang="zh-CN" altLang="en-US" sz="7200" b="1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8147050" y="503238"/>
            <a:ext cx="73342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/>
              <a:t>整体认读音节</a:t>
            </a:r>
            <a:endParaRPr lang="zh-CN" altLang="en-US" sz="3600"/>
          </a:p>
        </p:txBody>
      </p:sp>
    </p:spTree>
  </p:cSld>
  <p:clrMapOvr>
    <a:masterClrMapping/>
  </p:clrMapOvr>
  <p:transition spd="med">
    <p:cover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autoUpdateAnimBg="0"/>
      <p:bldP spid="54278" grpId="0" autoUpdateAnimBg="0"/>
      <p:bldP spid="5428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msotw9_temp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3657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0" name="Picture 4" descr="msotw9_temp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67175" y="0"/>
            <a:ext cx="30257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755650" y="3357563"/>
            <a:ext cx="72390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CN" sz="7200" b="1">
                <a:solidFill>
                  <a:srgbClr val="FF3300"/>
                </a:solidFill>
                <a:latin typeface="Times New Roman" panose="02020603050405020304" pitchFamily="18" charset="0"/>
              </a:rPr>
              <a:t>rì</a:t>
            </a:r>
            <a:endParaRPr kumimoji="1" lang="en-US" altLang="zh-CN" sz="72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755650" y="4437063"/>
            <a:ext cx="72390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zh-CN" altLang="en-US" sz="7200" b="1">
                <a:solidFill>
                  <a:srgbClr val="0033CC"/>
                </a:solidFill>
                <a:latin typeface="Times New Roman" panose="02020603050405020304" pitchFamily="18" charset="0"/>
              </a:rPr>
              <a:t>日</a:t>
            </a:r>
            <a:endParaRPr kumimoji="1" lang="zh-CN" altLang="en-US" sz="7200" b="1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7812088" y="476250"/>
            <a:ext cx="73342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/>
              <a:t>整体认读音节</a:t>
            </a:r>
            <a:endParaRPr lang="zh-CN" altLang="en-US" sz="3600"/>
          </a:p>
        </p:txBody>
      </p:sp>
    </p:spTree>
  </p:cSld>
  <p:clrMapOvr>
    <a:masterClrMapping/>
  </p:clrMapOvr>
  <p:transition spd="med">
    <p:cover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 autoUpdateAnimBg="0"/>
      <p:bldP spid="55302" grpId="0" autoUpdateAnimBg="0"/>
      <p:bldP spid="5530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dyd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188913"/>
            <a:ext cx="2449513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619250" y="2133600"/>
            <a:ext cx="5976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zh-CN"/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2051050" y="1124744"/>
            <a:ext cx="5976938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6000" dirty="0" err="1"/>
              <a:t>zhi</a:t>
            </a:r>
            <a:r>
              <a:rPr lang="en-US" altLang="zh-CN" sz="6000" dirty="0"/>
              <a:t>  chi   </a:t>
            </a:r>
            <a:r>
              <a:rPr lang="en-US" altLang="zh-CN" sz="6000" dirty="0" err="1"/>
              <a:t>shi</a:t>
            </a:r>
            <a:r>
              <a:rPr lang="en-US" altLang="zh-CN" sz="6000" dirty="0"/>
              <a:t>   </a:t>
            </a:r>
            <a:r>
              <a:rPr lang="en-US" altLang="zh-CN" sz="6000" dirty="0" err="1"/>
              <a:t>ri</a:t>
            </a:r>
            <a:endParaRPr lang="en-US" altLang="zh-CN" sz="6000" dirty="0"/>
          </a:p>
          <a:p>
            <a:pPr eaLnBrk="1" hangingPunct="1">
              <a:spcBef>
                <a:spcPct val="50000"/>
              </a:spcBef>
            </a:pPr>
            <a:endParaRPr lang="en-US" altLang="zh-CN" sz="6000" dirty="0"/>
          </a:p>
          <a:p>
            <a:pPr eaLnBrk="1" hangingPunct="1">
              <a:spcBef>
                <a:spcPct val="50000"/>
              </a:spcBef>
            </a:pPr>
            <a:r>
              <a:rPr lang="zh-CN" altLang="en-US" sz="4800" dirty="0"/>
              <a:t>（整体认读音节）</a:t>
            </a:r>
            <a:endParaRPr lang="zh-CN" altLang="en-US" sz="4800" dirty="0"/>
          </a:p>
        </p:txBody>
      </p:sp>
      <p:sp>
        <p:nvSpPr>
          <p:cNvPr id="23560" name="Rectangle 9"/>
          <p:cNvSpPr>
            <a:spLocks noChangeArrowheads="1"/>
          </p:cNvSpPr>
          <p:nvPr/>
        </p:nvSpPr>
        <p:spPr bwMode="auto">
          <a:xfrm>
            <a:off x="2051050" y="2420938"/>
            <a:ext cx="2932113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6600" dirty="0">
                <a:solidFill>
                  <a:srgbClr val="FF0000"/>
                </a:solidFill>
              </a:rPr>
              <a:t>zi  ci  si</a:t>
            </a:r>
            <a:endParaRPr kumimoji="1" lang="en-US" altLang="zh-CN" sz="6600" dirty="0">
              <a:solidFill>
                <a:srgbClr val="FF0000"/>
              </a:solidFill>
            </a:endParaRPr>
          </a:p>
        </p:txBody>
      </p:sp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0" y="1268413"/>
            <a:ext cx="2736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400" b="1">
                <a:solidFill>
                  <a:srgbClr val="FF0000"/>
                </a:solidFill>
              </a:rPr>
              <a:t>翘舌音</a:t>
            </a:r>
            <a:endParaRPr lang="zh-CN" altLang="en-US" sz="4400" b="1">
              <a:solidFill>
                <a:srgbClr val="FF0000"/>
              </a:solidFill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0" y="2636838"/>
            <a:ext cx="2054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 dirty="0">
                <a:solidFill>
                  <a:srgbClr val="FF0000"/>
                </a:solidFill>
              </a:rPr>
              <a:t>平舌音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1498600"/>
            <a:ext cx="22098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z</a:t>
            </a:r>
            <a:endParaRPr lang="en-US" altLang="zh-CN" sz="9600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553200" y="1498600"/>
            <a:ext cx="25908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r</a:t>
            </a:r>
            <a:endParaRPr lang="en-US" altLang="zh-CN" sz="960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133600" y="1498600"/>
            <a:ext cx="27432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 dirty="0"/>
              <a:t>zh</a:t>
            </a:r>
            <a:endParaRPr lang="en-US" altLang="zh-CN" sz="8800" dirty="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0" y="3048000"/>
            <a:ext cx="21336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 dirty="0"/>
              <a:t>ch</a:t>
            </a:r>
            <a:endParaRPr lang="en-US" altLang="zh-CN" sz="8800" dirty="0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705600" y="3048000"/>
            <a:ext cx="24384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 dirty="0"/>
              <a:t>zi</a:t>
            </a:r>
            <a:endParaRPr lang="en-US" altLang="zh-CN" sz="9600" dirty="0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495800" y="1498600"/>
            <a:ext cx="22098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s</a:t>
            </a:r>
            <a:endParaRPr lang="en-US" altLang="zh-CN" sz="9600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2133600" y="3048000"/>
            <a:ext cx="23622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shi</a:t>
            </a:r>
            <a:endParaRPr lang="en-US" altLang="zh-CN" sz="9600"/>
          </a:p>
        </p:txBody>
      </p:sp>
      <p:pic>
        <p:nvPicPr>
          <p:cNvPr id="24585" name="Picture 9" descr="MCj04234950000[1]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18637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2895600" y="381000"/>
            <a:ext cx="3962400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400" b="1">
                <a:solidFill>
                  <a:srgbClr val="FF47C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按顺序读一读</a:t>
            </a:r>
            <a:endParaRPr lang="zh-CN" altLang="en-US" sz="4400" b="1">
              <a:solidFill>
                <a:srgbClr val="FF47C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4495800" y="3048000"/>
            <a:ext cx="22098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c</a:t>
            </a:r>
            <a:endParaRPr lang="en-US" altLang="zh-CN" sz="9600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0" y="4572000"/>
            <a:ext cx="21336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 dirty="0"/>
              <a:t>sh</a:t>
            </a:r>
            <a:endParaRPr lang="en-US" altLang="zh-CN" sz="8800" dirty="0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2133600" y="4572000"/>
            <a:ext cx="23622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ci</a:t>
            </a:r>
            <a:endParaRPr lang="en-US" altLang="zh-CN" sz="9600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4495800" y="4572000"/>
            <a:ext cx="22098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zhi</a:t>
            </a:r>
            <a:endParaRPr lang="en-US" altLang="zh-CN" sz="9600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6705600" y="4572000"/>
            <a:ext cx="24384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ri</a:t>
            </a:r>
            <a:endParaRPr lang="en-US" altLang="zh-CN" sz="9600"/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553200" y="1498600"/>
            <a:ext cx="25908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s</a:t>
            </a:r>
            <a:endParaRPr lang="en-US" altLang="zh-CN" sz="960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133600" y="1524000"/>
            <a:ext cx="27432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z</a:t>
            </a:r>
            <a:endParaRPr lang="en-US" altLang="zh-CN" sz="960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0" y="3429000"/>
            <a:ext cx="2133600" cy="11985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7200"/>
              <a:t>翘舌</a:t>
            </a:r>
            <a:endParaRPr lang="zh-CN" altLang="en-US" sz="7200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705600" y="3311525"/>
            <a:ext cx="24384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 dirty="0"/>
              <a:t>sh</a:t>
            </a:r>
            <a:endParaRPr lang="en-US" altLang="zh-CN" sz="9600" dirty="0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495800" y="1524000"/>
            <a:ext cx="22098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c</a:t>
            </a:r>
            <a:endParaRPr lang="en-US" altLang="zh-CN" sz="9600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133600" y="3311525"/>
            <a:ext cx="23622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 dirty="0"/>
              <a:t>zh</a:t>
            </a:r>
            <a:endParaRPr lang="en-US" altLang="zh-CN" sz="9600" dirty="0"/>
          </a:p>
        </p:txBody>
      </p:sp>
      <p:pic>
        <p:nvPicPr>
          <p:cNvPr id="25608" name="Picture 8" descr="MCj04234950000[1]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18637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2895600" y="381000"/>
            <a:ext cx="3962400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400" b="1">
                <a:solidFill>
                  <a:srgbClr val="FF47C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分类读一读</a:t>
            </a:r>
            <a:endParaRPr lang="zh-CN" altLang="en-US" sz="4400" b="1">
              <a:solidFill>
                <a:srgbClr val="FF47C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4495800" y="3311525"/>
            <a:ext cx="22098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 dirty="0"/>
              <a:t>ch</a:t>
            </a:r>
            <a:endParaRPr lang="en-US" altLang="zh-CN" sz="9600" dirty="0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133600" y="4876800"/>
            <a:ext cx="23622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r</a:t>
            </a:r>
            <a:endParaRPr lang="en-US" altLang="zh-CN" sz="9600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0" y="1697038"/>
            <a:ext cx="2133600" cy="11985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7200"/>
              <a:t>平舌</a:t>
            </a:r>
            <a:endParaRPr lang="zh-CN" altLang="en-US" sz="7200"/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0" y="1498600"/>
            <a:ext cx="22098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 dirty="0"/>
              <a:t>zi</a:t>
            </a:r>
            <a:endParaRPr lang="en-US" altLang="zh-CN" sz="9600" dirty="0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209800" y="1498600"/>
            <a:ext cx="23622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ci</a:t>
            </a:r>
            <a:endParaRPr lang="en-US" altLang="zh-CN" sz="960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343400" y="3048000"/>
            <a:ext cx="25146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shi</a:t>
            </a:r>
            <a:endParaRPr lang="en-US" altLang="zh-CN" sz="9600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0" y="3048000"/>
            <a:ext cx="23622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zhi</a:t>
            </a:r>
            <a:endParaRPr lang="en-US" altLang="zh-CN" sz="9600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705600" y="3048000"/>
            <a:ext cx="24384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ri</a:t>
            </a:r>
            <a:endParaRPr lang="en-US" altLang="zh-CN" sz="960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343400" y="1498600"/>
            <a:ext cx="23622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 dirty="0"/>
              <a:t>si</a:t>
            </a:r>
            <a:endParaRPr lang="en-US" altLang="zh-CN" sz="9600" dirty="0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209800" y="3048000"/>
            <a:ext cx="2133600" cy="1565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9600"/>
              <a:t>chi</a:t>
            </a:r>
            <a:endParaRPr lang="en-US" altLang="zh-CN" sz="9600"/>
          </a:p>
        </p:txBody>
      </p:sp>
      <p:pic>
        <p:nvPicPr>
          <p:cNvPr id="26633" name="Picture 9" descr="MCj04234950000[1]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18637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2895600" y="381000"/>
            <a:ext cx="396240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400" b="1">
                <a:solidFill>
                  <a:srgbClr val="FF47C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整体认读音节</a:t>
            </a:r>
            <a:endParaRPr lang="zh-CN" altLang="en-US" sz="4400" b="1">
              <a:solidFill>
                <a:srgbClr val="FF47C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MCj04292310000[1]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138113"/>
            <a:ext cx="9144000" cy="671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6172200" y="1828800"/>
            <a:ext cx="1752600" cy="111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anchor="ctr"/>
          <a:lstStyle/>
          <a:p>
            <a:pPr algn="ctr"/>
            <a:r>
              <a:rPr lang="en-US" altLang="zh-CN" sz="7200">
                <a:solidFill>
                  <a:schemeClr val="tx2"/>
                </a:solidFill>
              </a:rPr>
              <a:t>che</a:t>
            </a:r>
            <a:endParaRPr lang="en-US" altLang="zh-CN" sz="7200">
              <a:solidFill>
                <a:schemeClr val="tx2"/>
              </a:solidFill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 rot="1344125">
            <a:off x="914400" y="4572000"/>
            <a:ext cx="1676400" cy="1108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6600" dirty="0"/>
              <a:t>zhe</a:t>
            </a:r>
            <a:endParaRPr lang="en-US" altLang="zh-CN" sz="6600" dirty="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 rot="-648332">
            <a:off x="6324600" y="5105400"/>
            <a:ext cx="1676400" cy="1198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7200" dirty="0"/>
              <a:t>zhu</a:t>
            </a:r>
            <a:endParaRPr lang="en-US" altLang="zh-CN" sz="7200" dirty="0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 rot="-267390">
            <a:off x="6858000" y="3048000"/>
            <a:ext cx="18288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7200"/>
              <a:t>shu</a:t>
            </a:r>
            <a:endParaRPr lang="en-US" altLang="zh-CN" sz="7200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 rot="1444530">
            <a:off x="4114800" y="3048000"/>
            <a:ext cx="22860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7200"/>
              <a:t>chuo</a:t>
            </a:r>
            <a:endParaRPr lang="en-US" altLang="zh-CN" sz="7200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 rot="-761560">
            <a:off x="2590800" y="4343400"/>
            <a:ext cx="2362200" cy="1443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7200"/>
              <a:t>zhu</a:t>
            </a:r>
            <a:r>
              <a:rPr lang="en-US" altLang="zh-CN" sz="8800"/>
              <a:t>ɑ</a:t>
            </a:r>
            <a:endParaRPr lang="en-US" altLang="zh-CN" sz="8800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4038600" y="5659438"/>
            <a:ext cx="2286000" cy="11985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7200"/>
              <a:t>shuo</a:t>
            </a:r>
            <a:endParaRPr lang="en-US" altLang="zh-CN" sz="7200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0" y="3352800"/>
            <a:ext cx="1752600" cy="1198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7200"/>
              <a:t>re</a:t>
            </a:r>
            <a:endParaRPr lang="en-US" altLang="zh-CN" sz="7200"/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7162800" y="4114800"/>
            <a:ext cx="1828800" cy="1198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7200"/>
              <a:t>ruo</a:t>
            </a:r>
            <a:endParaRPr lang="en-US" altLang="zh-CN" sz="7200"/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nimBg="1"/>
      <p:bldP spid="44036" grpId="0" animBg="1"/>
      <p:bldP spid="44037" grpId="0" animBg="1"/>
      <p:bldP spid="44038" grpId="0" animBg="1"/>
      <p:bldP spid="44039" grpId="0" animBg="1"/>
      <p:bldP spid="44040" grpId="0" animBg="1"/>
      <p:bldP spid="44041" grpId="0" animBg="1"/>
      <p:bldP spid="44042" grpId="0" animBg="1"/>
      <p:bldP spid="4404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4213" y="1196975"/>
            <a:ext cx="316706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6600" b="1" dirty="0" err="1">
                <a:latin typeface="宋体" panose="02010600030101010101" pitchFamily="2" charset="-122"/>
              </a:rPr>
              <a:t>zhī</a:t>
            </a:r>
            <a:r>
              <a:rPr lang="en-US" altLang="zh-CN" sz="6600" b="1" dirty="0">
                <a:latin typeface="宋体" panose="02010600030101010101" pitchFamily="2" charset="-122"/>
              </a:rPr>
              <a:t> </a:t>
            </a:r>
            <a:r>
              <a:rPr lang="en-US" altLang="zh-CN" sz="6600" b="1" dirty="0" err="1">
                <a:latin typeface="宋体" panose="02010600030101010101" pitchFamily="2" charset="-122"/>
              </a:rPr>
              <a:t>zhū</a:t>
            </a:r>
            <a:endParaRPr lang="en-US" altLang="zh-CN" sz="6600" b="1" dirty="0">
              <a:latin typeface="宋体" panose="02010600030101010101" pitchFamily="2" charset="-122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5292725" y="1125538"/>
            <a:ext cx="2881313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6600" b="1" dirty="0" err="1">
                <a:latin typeface="宋体" panose="02010600030101010101" pitchFamily="2" charset="-122"/>
              </a:rPr>
              <a:t>rè</a:t>
            </a:r>
            <a:r>
              <a:rPr lang="en-US" altLang="zh-CN" sz="6600" b="1" dirty="0">
                <a:latin typeface="宋体" panose="02010600030101010101" pitchFamily="2" charset="-122"/>
              </a:rPr>
              <a:t> </a:t>
            </a:r>
            <a:r>
              <a:rPr lang="en-US" altLang="zh-CN" sz="6600" b="1" dirty="0" err="1">
                <a:latin typeface="宋体" panose="02010600030101010101" pitchFamily="2" charset="-122"/>
              </a:rPr>
              <a:t>chá</a:t>
            </a:r>
            <a:endParaRPr lang="en-US" altLang="zh-CN" sz="6600" b="1" dirty="0">
              <a:latin typeface="宋体" panose="02010600030101010101" pitchFamily="2" charset="-122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755650" y="3573463"/>
            <a:ext cx="302418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6600" dirty="0" err="1"/>
              <a:t>zhuō</a:t>
            </a:r>
            <a:r>
              <a:rPr lang="en-US" altLang="zh-CN" sz="6600" dirty="0"/>
              <a:t> zi</a:t>
            </a:r>
            <a:endParaRPr lang="en-US" altLang="zh-CN" sz="6600" b="1" dirty="0">
              <a:latin typeface="宋体" panose="02010600030101010101" pitchFamily="2" charset="-122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292725" y="3357563"/>
            <a:ext cx="273526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6600" dirty="0" err="1"/>
              <a:t>qì</a:t>
            </a:r>
            <a:r>
              <a:rPr lang="en-US" altLang="zh-CN" sz="6600" dirty="0"/>
              <a:t>  </a:t>
            </a:r>
            <a:r>
              <a:rPr lang="en-US" altLang="zh-CN" sz="6600" dirty="0" err="1"/>
              <a:t>chē</a:t>
            </a:r>
            <a:endParaRPr lang="en-US" altLang="zh-CN" sz="6600" b="1" dirty="0">
              <a:latin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116013" y="2420938"/>
            <a:ext cx="24479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6000"/>
              <a:t>蜘   蛛</a:t>
            </a:r>
            <a:endParaRPr lang="zh-CN" altLang="en-US" sz="6000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5435600" y="2276475"/>
            <a:ext cx="24495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/>
              <a:t> </a:t>
            </a:r>
            <a:r>
              <a:rPr lang="zh-CN" altLang="en-US" sz="6000"/>
              <a:t>热  茶</a:t>
            </a:r>
            <a:endParaRPr lang="zh-CN" altLang="en-US" sz="6000" b="1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187450" y="4797425"/>
            <a:ext cx="28082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6000"/>
              <a:t>桌  子</a:t>
            </a:r>
            <a:endParaRPr lang="zh-CN" altLang="en-US" sz="6000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508625" y="4581525"/>
            <a:ext cx="22320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6000"/>
              <a:t>汽  车</a:t>
            </a:r>
            <a:endParaRPr lang="zh-CN" altLang="en-US" sz="6000"/>
          </a:p>
        </p:txBody>
      </p:sp>
    </p:spTree>
  </p:cSld>
  <p:clrMapOvr>
    <a:masterClrMapping/>
  </p:clrMapOvr>
  <p:transition spd="med">
    <p:cover dir="r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042988" y="981075"/>
            <a:ext cx="309721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6600" b="1" dirty="0" err="1">
                <a:latin typeface="宋体" panose="02010600030101010101" pitchFamily="2" charset="-122"/>
              </a:rPr>
              <a:t>shā</a:t>
            </a:r>
            <a:r>
              <a:rPr lang="en-US" altLang="zh-CN" sz="6600" b="1" dirty="0">
                <a:latin typeface="宋体" panose="02010600030101010101" pitchFamily="2" charset="-122"/>
              </a:rPr>
              <a:t> </a:t>
            </a:r>
            <a:r>
              <a:rPr lang="en-US" altLang="zh-CN" sz="6600" b="1" dirty="0" err="1">
                <a:latin typeface="宋体" panose="02010600030101010101" pitchFamily="2" charset="-122"/>
              </a:rPr>
              <a:t>fā</a:t>
            </a:r>
            <a:endParaRPr lang="en-US" altLang="zh-CN" sz="6600" b="1" dirty="0">
              <a:latin typeface="宋体" panose="02010600030101010101" pitchFamily="2" charset="-122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5508625" y="3357563"/>
            <a:ext cx="30956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6600"/>
              <a:t>r</a:t>
            </a:r>
            <a:r>
              <a:rPr lang="en-US" altLang="zh-CN" sz="6600" b="1">
                <a:latin typeface="宋体" panose="02010600030101010101" pitchFamily="2" charset="-122"/>
              </a:rPr>
              <a:t>ì</a:t>
            </a:r>
            <a:r>
              <a:rPr lang="en-US" altLang="zh-CN" sz="6600">
                <a:latin typeface="宋体" panose="02010600030101010101" pitchFamily="2" charset="-122"/>
              </a:rPr>
              <a:t> </a:t>
            </a:r>
            <a:r>
              <a:rPr lang="en-US" altLang="zh-CN" sz="6600">
                <a:solidFill>
                  <a:schemeClr val="tx2"/>
                </a:solidFill>
              </a:rPr>
              <a:t>l</a:t>
            </a:r>
            <a:r>
              <a:rPr lang="en-US" altLang="zh-CN" sz="6600" b="1">
                <a:latin typeface="宋体" panose="02010600030101010101" pitchFamily="2" charset="-122"/>
              </a:rPr>
              <a:t>ì</a:t>
            </a:r>
            <a:endParaRPr lang="en-US" altLang="zh-CN" sz="6600" b="1">
              <a:latin typeface="宋体" panose="02010600030101010101" pitchFamily="2" charset="-122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187450" y="3284538"/>
            <a:ext cx="309721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6600" dirty="0" err="1"/>
              <a:t>shī</a:t>
            </a:r>
            <a:r>
              <a:rPr lang="en-US" altLang="zh-CN" sz="6600" dirty="0"/>
              <a:t>  zi</a:t>
            </a:r>
            <a:endParaRPr lang="en-US" altLang="zh-CN" sz="6600" b="1" dirty="0">
              <a:latin typeface="宋体" panose="02010600030101010101" pitchFamily="2" charset="-122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219700" y="908050"/>
            <a:ext cx="3313113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7200" dirty="0" err="1"/>
              <a:t>zh</a:t>
            </a:r>
            <a:r>
              <a:rPr lang="en-US" altLang="zh-CN" sz="7200" dirty="0" err="1">
                <a:cs typeface="Arial" panose="020B0604020202020204" pitchFamily="34" charset="0"/>
              </a:rPr>
              <a:t>í</a:t>
            </a:r>
            <a:r>
              <a:rPr lang="en-US" altLang="zh-CN" sz="7200" dirty="0">
                <a:cs typeface="Arial" panose="020B0604020202020204" pitchFamily="34" charset="0"/>
              </a:rPr>
              <a:t>  </a:t>
            </a:r>
            <a:r>
              <a:rPr lang="en-US" altLang="zh-CN" sz="7200" dirty="0" err="1">
                <a:cs typeface="Arial" panose="020B0604020202020204" pitchFamily="34" charset="0"/>
              </a:rPr>
              <a:t>r</a:t>
            </a:r>
            <a:r>
              <a:rPr lang="en-US" altLang="zh-CN" sz="7200" b="1" dirty="0" err="1">
                <a:latin typeface="宋体" panose="02010600030101010101" pitchFamily="2" charset="-122"/>
                <a:cs typeface="Arial" panose="020B0604020202020204" pitchFamily="34" charset="0"/>
              </a:rPr>
              <a:t>ì</a:t>
            </a:r>
            <a:endParaRPr lang="en-US" altLang="zh-CN" sz="7200" b="1" dirty="0">
              <a:latin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331913" y="2133600"/>
            <a:ext cx="2879725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6000"/>
              <a:t>沙   发</a:t>
            </a:r>
            <a:endParaRPr lang="zh-CN" altLang="en-US" sz="6000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5435600" y="4581525"/>
            <a:ext cx="28082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/>
              <a:t> </a:t>
            </a:r>
            <a:r>
              <a:rPr lang="zh-CN" altLang="en-US" sz="6000"/>
              <a:t>日 历</a:t>
            </a:r>
            <a:endParaRPr lang="zh-CN" altLang="en-US" sz="6000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331913" y="4437063"/>
            <a:ext cx="2879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6000"/>
              <a:t>狮  子</a:t>
            </a:r>
            <a:endParaRPr lang="zh-CN" altLang="en-US" sz="6000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651500" y="2133600"/>
            <a:ext cx="2160588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6000"/>
              <a:t>值  日</a:t>
            </a:r>
            <a:endParaRPr lang="zh-CN" altLang="en-US" sz="6000"/>
          </a:p>
        </p:txBody>
      </p:sp>
    </p:spTree>
  </p:cSld>
  <p:clrMapOvr>
    <a:masterClrMapping/>
  </p:clrMapOvr>
  <p:transition spd="med">
    <p:cover dir="r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zh-CN"/>
          </a:p>
        </p:txBody>
      </p:sp>
      <p:pic>
        <p:nvPicPr>
          <p:cNvPr id="30724" name="Picture 4" descr="W02008082540284071185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03575" y="260350"/>
            <a:ext cx="2286000" cy="2157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5400" dirty="0" err="1">
                <a:latin typeface="宋体" panose="02010600030101010101" pitchFamily="2" charset="-122"/>
              </a:rPr>
              <a:t>zhuō</a:t>
            </a:r>
            <a:endParaRPr lang="en-US" altLang="zh-CN" sz="5400" dirty="0">
              <a:solidFill>
                <a:srgbClr val="FF0066"/>
              </a:solidFill>
              <a:latin typeface="宋体" panose="02010600030101010101" pitchFamily="2" charset="-122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zh-CN" altLang="en-US" sz="5400" dirty="0">
                <a:latin typeface="宋体" panose="02010600030101010101" pitchFamily="2" charset="-122"/>
              </a:rPr>
              <a:t>桌</a:t>
            </a:r>
            <a:endParaRPr lang="zh-CN" altLang="en-US" sz="5400" dirty="0">
              <a:latin typeface="宋体" panose="02010600030101010101" pitchFamily="2" charset="-122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3203575" y="3573463"/>
            <a:ext cx="2286000" cy="2157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5400" dirty="0" err="1">
                <a:solidFill>
                  <a:srgbClr val="FF0066"/>
                </a:solidFill>
                <a:latin typeface="宋体" panose="02010600030101010101" pitchFamily="2" charset="-122"/>
              </a:rPr>
              <a:t>shū</a:t>
            </a:r>
            <a:endParaRPr lang="en-US" altLang="zh-CN" sz="5400" dirty="0">
              <a:solidFill>
                <a:srgbClr val="FF0066"/>
              </a:solidFill>
              <a:latin typeface="宋体" panose="02010600030101010101" pitchFamily="2" charset="-122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zh-CN" altLang="en-US" sz="5400" dirty="0">
                <a:solidFill>
                  <a:srgbClr val="FF0066"/>
                </a:solidFill>
                <a:latin typeface="宋体" panose="02010600030101010101" pitchFamily="2" charset="-122"/>
              </a:rPr>
              <a:t>书</a:t>
            </a:r>
            <a:endParaRPr lang="zh-CN" altLang="en-US" sz="5400" dirty="0">
              <a:solidFill>
                <a:srgbClr val="FF0066"/>
              </a:solidFill>
              <a:latin typeface="宋体" panose="02010600030101010101" pitchFamily="2" charset="-122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323850" y="3573463"/>
            <a:ext cx="2286000" cy="2170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5400" dirty="0" err="1">
                <a:latin typeface="宋体" panose="02010600030101010101" pitchFamily="2" charset="-122"/>
              </a:rPr>
              <a:t>chū</a:t>
            </a:r>
            <a:endParaRPr lang="en-US" altLang="zh-CN" sz="5400" dirty="0">
              <a:latin typeface="宋体" panose="02010600030101010101" pitchFamily="2" charset="-122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zh-CN" altLang="en-US" sz="5400" dirty="0">
                <a:latin typeface="宋体" panose="02010600030101010101" pitchFamily="2" charset="-122"/>
              </a:rPr>
              <a:t>出</a:t>
            </a:r>
            <a:endParaRPr lang="zh-CN" altLang="en-US" sz="5400" dirty="0">
              <a:latin typeface="宋体" panose="02010600030101010101" pitchFamily="2" charset="-122"/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23850" y="333375"/>
            <a:ext cx="2286000" cy="2157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5400" dirty="0" err="1">
                <a:solidFill>
                  <a:srgbClr val="FF0000"/>
                </a:solidFill>
                <a:latin typeface="宋体" panose="02010600030101010101" pitchFamily="2" charset="-122"/>
              </a:rPr>
              <a:t>zhú</a:t>
            </a:r>
            <a:endParaRPr lang="en-US" altLang="zh-CN" sz="5400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zh-CN" altLang="en-US" sz="5400" dirty="0">
                <a:solidFill>
                  <a:srgbClr val="FF0000"/>
                </a:solidFill>
                <a:latin typeface="宋体" panose="02010600030101010101" pitchFamily="2" charset="-122"/>
              </a:rPr>
              <a:t>竹</a:t>
            </a:r>
            <a:endParaRPr lang="zh-CN" altLang="en-US" sz="5400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pic>
        <p:nvPicPr>
          <p:cNvPr id="30729" name="Picture 15" descr="花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748713" y="4797425"/>
            <a:ext cx="3952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0" name="Text Box 7"/>
          <p:cNvSpPr txBox="1">
            <a:spLocks noChangeArrowheads="1"/>
          </p:cNvSpPr>
          <p:nvPr/>
        </p:nvSpPr>
        <p:spPr bwMode="auto">
          <a:xfrm>
            <a:off x="6227763" y="188913"/>
            <a:ext cx="2286000" cy="2157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5400" dirty="0" err="1">
                <a:solidFill>
                  <a:srgbClr val="FF0066"/>
                </a:solidFill>
                <a:latin typeface="宋体" panose="02010600030101010101" pitchFamily="2" charset="-122"/>
              </a:rPr>
              <a:t>chē</a:t>
            </a:r>
            <a:endParaRPr lang="en-US" altLang="zh-CN" sz="5400" dirty="0">
              <a:solidFill>
                <a:srgbClr val="FF0066"/>
              </a:solidFill>
              <a:latin typeface="宋体" panose="02010600030101010101" pitchFamily="2" charset="-122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zh-CN" altLang="en-US" sz="5400" dirty="0">
                <a:solidFill>
                  <a:srgbClr val="FF0066"/>
                </a:solidFill>
                <a:latin typeface="宋体" panose="02010600030101010101" pitchFamily="2" charset="-122"/>
              </a:rPr>
              <a:t>车</a:t>
            </a:r>
            <a:endParaRPr lang="zh-CN" altLang="en-US" sz="5400" dirty="0">
              <a:solidFill>
                <a:srgbClr val="FF0066"/>
              </a:solidFill>
              <a:latin typeface="宋体" panose="02010600030101010101" pitchFamily="2" charset="-122"/>
            </a:endParaRPr>
          </a:p>
        </p:txBody>
      </p:sp>
      <p:sp>
        <p:nvSpPr>
          <p:cNvPr id="30731" name="Text Box 6"/>
          <p:cNvSpPr txBox="1">
            <a:spLocks noChangeArrowheads="1"/>
          </p:cNvSpPr>
          <p:nvPr/>
        </p:nvSpPr>
        <p:spPr bwMode="auto">
          <a:xfrm>
            <a:off x="6011863" y="3573463"/>
            <a:ext cx="2286000" cy="2170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5400">
                <a:solidFill>
                  <a:srgbClr val="FF0066"/>
                </a:solidFill>
                <a:latin typeface="宋体" panose="02010600030101010101" pitchFamily="2" charset="-122"/>
              </a:rPr>
              <a:t>rù</a:t>
            </a:r>
            <a:endParaRPr lang="en-US" altLang="zh-CN" sz="5400">
              <a:solidFill>
                <a:srgbClr val="FF0066"/>
              </a:solidFill>
              <a:latin typeface="宋体" panose="02010600030101010101" pitchFamily="2" charset="-122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zh-CN" altLang="en-US" sz="5400">
                <a:solidFill>
                  <a:srgbClr val="FF0066"/>
                </a:solidFill>
                <a:latin typeface="宋体" panose="02010600030101010101" pitchFamily="2" charset="-122"/>
              </a:rPr>
              <a:t>入</a:t>
            </a:r>
            <a:endParaRPr lang="zh-CN" altLang="en-US" sz="5400">
              <a:solidFill>
                <a:srgbClr val="FF0066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cover dir="r"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885113" y="5084763"/>
            <a:ext cx="100806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zh-CN" sz="9600">
              <a:solidFill>
                <a:srgbClr val="FF3399"/>
              </a:solidFill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835150" y="1484313"/>
            <a:ext cx="5976938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dirty="0"/>
              <a:t>单韵母：</a:t>
            </a:r>
            <a:r>
              <a:rPr lang="zh-CN" altLang="en-US" sz="4400" dirty="0">
                <a:solidFill>
                  <a:srgbClr val="FF0000"/>
                </a:solidFill>
              </a:rPr>
              <a:t> </a:t>
            </a:r>
            <a:r>
              <a:rPr lang="en-US" altLang="zh-CN" sz="4400" b="1" dirty="0">
                <a:solidFill>
                  <a:srgbClr val="FF0000"/>
                </a:solidFill>
              </a:rPr>
              <a:t>ɑ</a:t>
            </a:r>
            <a:r>
              <a:rPr lang="en-US" altLang="zh-CN" sz="4400" dirty="0">
                <a:solidFill>
                  <a:srgbClr val="FF0000"/>
                </a:solidFill>
              </a:rPr>
              <a:t> o e i u ü</a:t>
            </a:r>
            <a:endParaRPr lang="en-US" altLang="zh-CN" sz="44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4400" dirty="0"/>
              <a:t>声母：</a:t>
            </a:r>
            <a:r>
              <a:rPr lang="en-US" altLang="zh-CN" sz="4400" dirty="0">
                <a:solidFill>
                  <a:srgbClr val="FF0000"/>
                </a:solidFill>
              </a:rPr>
              <a:t>b  p  m  f  d  t  n  l  g  k  h  j  q  x  z  c  s  </a:t>
            </a:r>
            <a:endParaRPr lang="en-US" altLang="zh-CN" sz="44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4400" dirty="0"/>
              <a:t>整体认读音节：</a:t>
            </a:r>
            <a:r>
              <a:rPr lang="en-US" altLang="zh-CN" sz="4400" dirty="0">
                <a:solidFill>
                  <a:srgbClr val="FF0000"/>
                </a:solidFill>
              </a:rPr>
              <a:t>zi ci si</a:t>
            </a:r>
            <a:endParaRPr lang="en-US" altLang="zh-CN" sz="4400" dirty="0">
              <a:solidFill>
                <a:srgbClr val="FF0000"/>
              </a:solidFill>
            </a:endParaRPr>
          </a:p>
        </p:txBody>
      </p:sp>
      <p:pic>
        <p:nvPicPr>
          <p:cNvPr id="4103" name="Picture 16" descr="dyd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11188" y="476672"/>
            <a:ext cx="23050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blinds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41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>
            <a:spLocks noChangeArrowheads="1"/>
          </p:cNvSpPr>
          <p:nvPr>
            <p:ph type="body" idx="4294967295"/>
          </p:nvPr>
        </p:nvSpPr>
        <p:spPr>
          <a:xfrm>
            <a:off x="755650" y="5084763"/>
            <a:ext cx="998538" cy="928687"/>
          </a:xfrm>
          <a:solidFill>
            <a:srgbClr val="FFCCFF"/>
          </a:solidFill>
          <a:ln>
            <a:solidFill>
              <a:schemeClr val="tx1"/>
            </a:solidFill>
            <a:miter lim="800000"/>
          </a:ln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zh-CN" altLang="en-US" sz="6600"/>
              <a:t>出</a:t>
            </a:r>
            <a:endParaRPr lang="zh-CN" altLang="en-US" sz="6600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3419475" y="5013325"/>
            <a:ext cx="1041400" cy="113506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7200"/>
              <a:t>书</a:t>
            </a:r>
            <a:endParaRPr lang="zh-CN" altLang="en-US" sz="7200"/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539750" y="2565400"/>
            <a:ext cx="1057275" cy="11350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7200"/>
              <a:t>桌</a:t>
            </a:r>
            <a:endParaRPr lang="zh-CN" altLang="en-US" sz="7200"/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6084888" y="4868863"/>
            <a:ext cx="1122362" cy="1144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7200"/>
              <a:t>车</a:t>
            </a:r>
            <a:endParaRPr lang="zh-CN" altLang="en-US" sz="7200"/>
          </a:p>
        </p:txBody>
      </p:sp>
      <p:sp>
        <p:nvSpPr>
          <p:cNvPr id="31750" name="Text Box 8"/>
          <p:cNvSpPr txBox="1">
            <a:spLocks noChangeArrowheads="1"/>
          </p:cNvSpPr>
          <p:nvPr/>
        </p:nvSpPr>
        <p:spPr bwMode="auto">
          <a:xfrm>
            <a:off x="3348038" y="2636838"/>
            <a:ext cx="1120775" cy="11080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7200"/>
              <a:t>入</a:t>
            </a:r>
            <a:endParaRPr lang="zh-CN" altLang="en-US" sz="7200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395288" y="908050"/>
            <a:ext cx="110648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4400" dirty="0" err="1">
                <a:latin typeface="Comic Sans MS" panose="030F0702030302020204" pitchFamily="66" charset="0"/>
              </a:rPr>
              <a:t>zhú</a:t>
            </a:r>
            <a:endParaRPr lang="en-US" altLang="zh-CN" sz="4400" dirty="0">
              <a:latin typeface="Comic Sans MS" panose="030F0702030302020204" pitchFamily="66" charset="0"/>
            </a:endParaRP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2916238" y="908050"/>
            <a:ext cx="11096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4400" dirty="0" err="1">
                <a:latin typeface="Comic Sans MS" panose="030F0702030302020204" pitchFamily="66" charset="0"/>
              </a:rPr>
              <a:t>chē</a:t>
            </a:r>
            <a:endParaRPr lang="en-US" altLang="zh-CN" sz="4400" dirty="0">
              <a:latin typeface="Comic Sans MS" panose="030F0702030302020204" pitchFamily="66" charset="0"/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5508625" y="908050"/>
            <a:ext cx="109378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4400" dirty="0" err="1">
                <a:latin typeface="Comic Sans MS" panose="030F0702030302020204" pitchFamily="66" charset="0"/>
              </a:rPr>
              <a:t>chū</a:t>
            </a:r>
            <a:endParaRPr lang="en-US" altLang="zh-CN" sz="4400" dirty="0">
              <a:latin typeface="Comic Sans MS" panose="030F0702030302020204" pitchFamily="66" charset="0"/>
            </a:endParaRPr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1619250" y="908050"/>
            <a:ext cx="10779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4400" dirty="0" err="1">
                <a:latin typeface="Comic Sans MS" panose="030F0702030302020204" pitchFamily="66" charset="0"/>
              </a:rPr>
              <a:t>shū</a:t>
            </a:r>
            <a:endParaRPr lang="en-US" altLang="zh-CN" sz="4400" dirty="0">
              <a:latin typeface="Comic Sans MS" panose="030F0702030302020204" pitchFamily="66" charset="0"/>
            </a:endParaRP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6948488" y="836613"/>
            <a:ext cx="14033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4400" dirty="0" err="1">
                <a:latin typeface="Comic Sans MS" panose="030F0702030302020204" pitchFamily="66" charset="0"/>
              </a:rPr>
              <a:t>zhuō</a:t>
            </a:r>
            <a:endParaRPr lang="en-US" altLang="zh-CN" sz="4400" dirty="0">
              <a:latin typeface="Comic Sans MS" panose="030F0702030302020204" pitchFamily="66" charset="0"/>
            </a:endParaRPr>
          </a:p>
        </p:txBody>
      </p:sp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0" y="0"/>
            <a:ext cx="170815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40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楷体_GB2312" pitchFamily="1" charset="-122"/>
              </a:rPr>
              <a:t>戴帽子</a:t>
            </a:r>
            <a:endParaRPr lang="zh-CN" altLang="en-US" sz="400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ea typeface="楷体_GB2312" pitchFamily="1" charset="-122"/>
            </a:endParaRPr>
          </a:p>
        </p:txBody>
      </p:sp>
      <p:sp>
        <p:nvSpPr>
          <p:cNvPr id="31757" name="Text Box 7"/>
          <p:cNvSpPr txBox="1">
            <a:spLocks noChangeArrowheads="1"/>
          </p:cNvSpPr>
          <p:nvPr/>
        </p:nvSpPr>
        <p:spPr bwMode="auto">
          <a:xfrm>
            <a:off x="6011863" y="2636838"/>
            <a:ext cx="1152525" cy="11001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7200"/>
              <a:t>竹</a:t>
            </a:r>
            <a:endParaRPr lang="zh-CN" altLang="en-US" sz="720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427538" y="836613"/>
            <a:ext cx="12239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800">
                <a:latin typeface="Comic Sans MS" panose="030F0702030302020204" pitchFamily="66" charset="0"/>
              </a:rPr>
              <a:t>rù</a:t>
            </a:r>
            <a:endParaRPr lang="zh-CN" altLang="en-US" sz="4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cover dir="r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07407E-6 L 0.59844 0.13657 " pathEditMode="relative" ptsTypes="AA">
                                      <p:cBhvr>
                                        <p:cTn id="6" dur="2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4.07407E-6 L 0.18107 0.47245 " pathEditMode="relative" ptsTypes="AA">
                                      <p:cBhvr>
                                        <p:cTn id="10" dur="20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36 0.02801 L 0.33299 0.4689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09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44444E-6 L -0.11024 0.12593 " pathEditMode="relative" ptsTypes="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407E-6 L -0.51979 0.46204 " pathEditMode="relative" ptsTypes="AA">
                                      <p:cBhvr>
                                        <p:cTn id="22" dur="2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5949 L -0.72257 0.16458 " pathEditMode="relative" ptsTypes="AA">
                                      <p:cBhvr>
                                        <p:cTn id="26" dur="20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3" grpId="0"/>
      <p:bldP spid="47114" grpId="0"/>
      <p:bldP spid="47116" grpId="0"/>
      <p:bldP spid="47117" grpId="0"/>
      <p:bldP spid="47119" grpId="0"/>
      <p:bldP spid="2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132138" y="188913"/>
            <a:ext cx="4248150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endParaRPr lang="en-US" altLang="zh-CN" sz="2400" b="1" dirty="0">
              <a:solidFill>
                <a:srgbClr val="FF0066"/>
              </a:solidFill>
              <a:latin typeface="楷体_GB2312" pitchFamily="1" charset="-122"/>
              <a:ea typeface="楷体_GB2312" pitchFamily="1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latin typeface="楷体_GB2312" pitchFamily="1" charset="-122"/>
                <a:ea typeface="楷体_GB2312" pitchFamily="1" charset="-122"/>
              </a:rPr>
              <a:t>四   是    四</a:t>
            </a:r>
            <a:endParaRPr lang="zh-CN" altLang="en-US" sz="2400" b="1" dirty="0">
              <a:latin typeface="楷体_GB2312" pitchFamily="1" charset="-122"/>
              <a:ea typeface="楷体_GB2312" pitchFamily="1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í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í</a:t>
            </a:r>
            <a:endParaRPr lang="en-US" altLang="zh-CN" sz="2400" b="1" dirty="0">
              <a:solidFill>
                <a:srgbClr val="FF0066"/>
              </a:solidFill>
              <a:latin typeface="楷体_GB2312" pitchFamily="1" charset="-122"/>
              <a:ea typeface="楷体_GB2312" pitchFamily="1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latin typeface="楷体_GB2312" pitchFamily="1" charset="-122"/>
                <a:ea typeface="楷体_GB2312" pitchFamily="1" charset="-122"/>
              </a:rPr>
              <a:t>十    是    十</a:t>
            </a:r>
            <a:endParaRPr lang="zh-CN" altLang="en-US" sz="2400" b="1" dirty="0">
              <a:latin typeface="楷体_GB2312" pitchFamily="1" charset="-122"/>
              <a:ea typeface="楷体_GB2312" pitchFamily="1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í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í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endParaRPr lang="en-US" altLang="zh-CN" sz="2400" b="1" dirty="0">
              <a:solidFill>
                <a:srgbClr val="FF0066"/>
              </a:solidFill>
              <a:latin typeface="楷体_GB2312" pitchFamily="1" charset="-122"/>
              <a:ea typeface="楷体_GB2312" pitchFamily="1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latin typeface="楷体_GB2312" pitchFamily="1" charset="-122"/>
                <a:ea typeface="楷体_GB2312" pitchFamily="1" charset="-122"/>
              </a:rPr>
              <a:t>十   四  是    十  四</a:t>
            </a:r>
            <a:endParaRPr lang="zh-CN" altLang="en-US" sz="2400" b="1" dirty="0">
              <a:latin typeface="楷体_GB2312" pitchFamily="1" charset="-122"/>
              <a:ea typeface="楷体_GB2312" pitchFamily="1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í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í</a:t>
            </a:r>
            <a:endParaRPr lang="en-US" altLang="zh-CN" sz="2400" b="1" dirty="0">
              <a:solidFill>
                <a:srgbClr val="FF0066"/>
              </a:solidFill>
              <a:latin typeface="楷体_GB2312" pitchFamily="1" charset="-122"/>
              <a:ea typeface="楷体_GB2312" pitchFamily="1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latin typeface="楷体_GB2312" pitchFamily="1" charset="-122"/>
                <a:ea typeface="楷体_GB2312" pitchFamily="1" charset="-122"/>
              </a:rPr>
              <a:t>四  十   是   四  十</a:t>
            </a:r>
            <a:endParaRPr lang="zh-CN" altLang="en-US" sz="2400" b="1" dirty="0">
              <a:latin typeface="楷体_GB2312" pitchFamily="1" charset="-122"/>
              <a:ea typeface="楷体_GB2312" pitchFamily="1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í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b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ù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d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ú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í</a:t>
            </a:r>
            <a:endParaRPr lang="en-US" altLang="zh-CN" sz="2400" b="1" dirty="0">
              <a:solidFill>
                <a:srgbClr val="FF0066"/>
              </a:solidFill>
              <a:latin typeface="楷体_GB2312" pitchFamily="1" charset="-122"/>
              <a:ea typeface="楷体_GB2312" pitchFamily="1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latin typeface="楷体_GB2312" pitchFamily="1" charset="-122"/>
                <a:ea typeface="楷体_GB2312" pitchFamily="1" charset="-122"/>
              </a:rPr>
              <a:t>十   四  不  读  四  十</a:t>
            </a:r>
            <a:endParaRPr lang="zh-CN" altLang="en-US" sz="2400" b="1" dirty="0">
              <a:latin typeface="楷体_GB2312" pitchFamily="1" charset="-122"/>
              <a:ea typeface="楷体_GB2312" pitchFamily="1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í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b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ù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d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ú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en-US" altLang="zh-CN" sz="2400" b="1" dirty="0" err="1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sh</a:t>
            </a:r>
            <a:r>
              <a:rPr lang="en-US" altLang="zh-CN" sz="2400" b="1" dirty="0" err="1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í</a:t>
            </a:r>
            <a:r>
              <a:rPr lang="en-US" altLang="zh-CN" sz="24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 </a:t>
            </a:r>
            <a:r>
              <a:rPr lang="en-US" altLang="zh-CN" sz="2400" b="1" dirty="0" err="1" smtClean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s</a:t>
            </a:r>
            <a:r>
              <a:rPr lang="en-US" altLang="zh-CN" sz="2400" b="1" dirty="0" err="1" smtClean="0">
                <a:solidFill>
                  <a:srgbClr val="FF0066"/>
                </a:solidFill>
                <a:latin typeface="宋体" panose="02010600030101010101" pitchFamily="2" charset="-122"/>
                <a:ea typeface="楷体_GB2312" pitchFamily="1" charset="-122"/>
              </a:rPr>
              <a:t>ì</a:t>
            </a:r>
            <a:endParaRPr lang="en-US" altLang="zh-CN" sz="2400" b="1" dirty="0">
              <a:solidFill>
                <a:srgbClr val="FF0066"/>
              </a:solidFill>
              <a:latin typeface="楷体_GB2312" pitchFamily="1" charset="-122"/>
              <a:ea typeface="楷体_GB2312" pitchFamily="1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latin typeface="楷体_GB2312" pitchFamily="1" charset="-122"/>
                <a:ea typeface="楷体_GB2312" pitchFamily="1" charset="-122"/>
              </a:rPr>
              <a:t>四  十   不  读  十  </a:t>
            </a:r>
            <a:r>
              <a:rPr lang="zh-CN" altLang="en-US" sz="2400" b="1" dirty="0" smtClean="0">
                <a:latin typeface="楷体_GB2312" pitchFamily="1" charset="-122"/>
                <a:ea typeface="楷体_GB2312" pitchFamily="1" charset="-122"/>
              </a:rPr>
              <a:t>四</a:t>
            </a:r>
            <a:endParaRPr lang="zh-CN" altLang="en-US" sz="2400" b="1" dirty="0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32771" name="WordArt 3"/>
          <p:cNvSpPr>
            <a:spLocks noChangeArrowheads="1" noChangeShapeType="1" noTextEdit="1"/>
          </p:cNvSpPr>
          <p:nvPr/>
        </p:nvSpPr>
        <p:spPr bwMode="auto">
          <a:xfrm rot="5400000">
            <a:off x="-276225" y="2371725"/>
            <a:ext cx="4032250" cy="1104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ea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zh-CN" altLang="en-US" sz="3600" kern="10" dirty="0">
                <a:gradFill rotWithShape="1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我来绕口令</a:t>
            </a:r>
            <a:endParaRPr lang="zh-CN" altLang="en-US" sz="3600" kern="10" dirty="0">
              <a:gradFill rotWithShape="1">
                <a:gsLst>
                  <a:gs pos="0">
                    <a:srgbClr val="00FF00"/>
                  </a:gs>
                  <a:gs pos="100000">
                    <a:srgbClr val="00CCFF"/>
                  </a:gs>
                </a:gsLst>
                <a:lin ang="0" scaled="1"/>
              </a:gradFill>
              <a:effectLst>
                <a:outerShdw dist="99190" dir="7788334" algn="ctr" rotWithShape="0">
                  <a:srgbClr val="00008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Cj04292510000[1]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4267200"/>
            <a:ext cx="9144000" cy="21336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altLang="zh-CN" sz="9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zh</a:t>
            </a:r>
            <a:r>
              <a:rPr lang="en-US" altLang="zh-CN" sz="9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n-US" altLang="zh-CN" sz="9600" b="1" dirty="0">
                <a:solidFill>
                  <a:srgbClr val="CC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ch</a:t>
            </a:r>
            <a:r>
              <a:rPr lang="en-US" altLang="zh-CN" sz="9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n-US" altLang="zh-CN" sz="9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sh </a:t>
            </a:r>
            <a:r>
              <a:rPr lang="en-US" altLang="zh-CN" sz="9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zh-CN" sz="9600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</a:t>
            </a:r>
            <a:endParaRPr lang="en-US" altLang="zh-CN" sz="9600" b="1" dirty="0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2419" y="5013176"/>
            <a:ext cx="8540750" cy="1143000"/>
          </a:xfrm>
        </p:spPr>
        <p:txBody>
          <a:bodyPr/>
          <a:lstStyle/>
          <a:p>
            <a:r>
              <a:rPr lang="zh-CN" altLang="en-US" sz="7200" b="1" dirty="0">
                <a:solidFill>
                  <a:srgbClr val="FF3300"/>
                </a:solidFill>
                <a:ea typeface="楷体_GB2312" pitchFamily="1" charset="-122"/>
              </a:rPr>
              <a:t>翘舌音</a:t>
            </a:r>
            <a:endParaRPr lang="zh-CN" altLang="en-US" sz="7200" b="1" dirty="0">
              <a:solidFill>
                <a:srgbClr val="FF3300"/>
              </a:solidFill>
              <a:ea typeface="楷体_GB2312" pitchFamily="1" charset="-122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3284538"/>
            <a:ext cx="8540750" cy="14398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dirty="0"/>
              <a:t>     </a:t>
            </a:r>
            <a:r>
              <a:rPr lang="en-US" altLang="zh-CN" sz="9600" dirty="0"/>
              <a:t>zh   ch   sh   r</a:t>
            </a:r>
            <a:endParaRPr lang="en-US" altLang="zh-CN" sz="9600" dirty="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827584" y="404813"/>
            <a:ext cx="777716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8000" dirty="0"/>
              <a:t>z        c       s</a:t>
            </a:r>
            <a:endParaRPr lang="en-US" altLang="zh-CN" sz="8000" dirty="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124075" y="1844675"/>
            <a:ext cx="6553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8000" b="1" dirty="0">
                <a:solidFill>
                  <a:srgbClr val="FF3300"/>
                </a:solidFill>
                <a:ea typeface="楷体_GB2312" pitchFamily="1" charset="-122"/>
              </a:rPr>
              <a:t>平舌音</a:t>
            </a:r>
            <a:endParaRPr lang="zh-CN" altLang="en-US" sz="8000" b="1" dirty="0">
              <a:solidFill>
                <a:srgbClr val="FF3300"/>
              </a:solidFill>
              <a:ea typeface="楷体_GB2312" pitchFamily="1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699792" y="2506394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>
    <p:cover dir="r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msotw9_temp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4572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3" descr="msotw9_temp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48263" y="0"/>
            <a:ext cx="30956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2484438" y="3789363"/>
            <a:ext cx="5832475" cy="1587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484438" y="6381750"/>
            <a:ext cx="5832475" cy="158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2484438" y="5516563"/>
            <a:ext cx="5832475" cy="1587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2484438" y="4581525"/>
            <a:ext cx="5832475" cy="158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4140200" y="3716338"/>
            <a:ext cx="2089150" cy="225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4200" dirty="0">
                <a:solidFill>
                  <a:srgbClr val="FF0066"/>
                </a:solidFill>
              </a:rPr>
              <a:t>zh</a:t>
            </a:r>
            <a:endParaRPr lang="en-US" altLang="zh-CN" sz="14200" dirty="0">
              <a:solidFill>
                <a:srgbClr val="FF0066"/>
              </a:solidFill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179388" y="4076700"/>
            <a:ext cx="22621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5400"/>
              <a:t>翘舌音</a:t>
            </a:r>
            <a:endParaRPr lang="zh-CN" altLang="en-US" sz="5400"/>
          </a:p>
        </p:txBody>
      </p:sp>
    </p:spTree>
  </p:cSld>
  <p:clrMapOvr>
    <a:masterClrMapping/>
  </p:clrMapOvr>
  <p:transition spd="med">
    <p:cover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animBg="1"/>
      <p:bldP spid="30729" grpId="0" animBg="1"/>
      <p:bldP spid="30730" grpId="0" animBg="1"/>
      <p:bldP spid="30731" grpId="0" animBg="1"/>
      <p:bldP spid="30732" grpId="0"/>
      <p:bldP spid="307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msotw9_temp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3505200" cy="328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 descr="msotw9_temp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05200" y="0"/>
            <a:ext cx="2514600" cy="328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1476375" y="3284538"/>
            <a:ext cx="5832475" cy="1587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1476375" y="6453188"/>
            <a:ext cx="5832475" cy="1587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1476375" y="5445125"/>
            <a:ext cx="5832475" cy="158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1476375" y="4292600"/>
            <a:ext cx="5832475" cy="158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132138" y="3284538"/>
            <a:ext cx="2490787" cy="271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7200" dirty="0">
                <a:solidFill>
                  <a:srgbClr val="FF0066"/>
                </a:solidFill>
              </a:rPr>
              <a:t>ch</a:t>
            </a:r>
            <a:endParaRPr lang="en-US" altLang="zh-CN" sz="17200" dirty="0">
              <a:solidFill>
                <a:srgbClr val="FF0066"/>
              </a:solidFill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6588125" y="1052513"/>
            <a:ext cx="1860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400"/>
              <a:t>翘舌音</a:t>
            </a:r>
            <a:endParaRPr lang="zh-CN" altLang="en-US" sz="4400"/>
          </a:p>
        </p:txBody>
      </p:sp>
    </p:spTree>
  </p:cSld>
  <p:clrMapOvr>
    <a:masterClrMapping/>
  </p:clrMapOvr>
  <p:transition spd="med">
    <p:cover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animBg="1"/>
      <p:bldP spid="31753" grpId="0" animBg="1"/>
      <p:bldP spid="31754" grpId="0" animBg="1"/>
      <p:bldP spid="31755" grpId="0" animBg="1"/>
      <p:bldP spid="31756" grpId="0"/>
      <p:bldP spid="317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sotw9_temp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3733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3" descr="msotw9_temp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67175" y="0"/>
            <a:ext cx="270986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1547813" y="3500438"/>
            <a:ext cx="5832475" cy="1587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1547813" y="4508500"/>
            <a:ext cx="5832475" cy="158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1547813" y="5661025"/>
            <a:ext cx="5832475" cy="158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1547813" y="6669088"/>
            <a:ext cx="5832475" cy="1587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3132138" y="3500438"/>
            <a:ext cx="2490787" cy="271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7200" dirty="0">
                <a:solidFill>
                  <a:srgbClr val="FF0066"/>
                </a:solidFill>
              </a:rPr>
              <a:t>sh</a:t>
            </a:r>
            <a:endParaRPr lang="en-US" altLang="zh-CN" sz="172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 spd="med">
    <p:cover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animBg="1"/>
      <p:bldP spid="34825" grpId="0" animBg="1"/>
      <p:bldP spid="34826" grpId="0" animBg="1"/>
      <p:bldP spid="34827" grpId="0" animBg="1"/>
      <p:bldP spid="348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sotw9_temp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3657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3" descr="msotw9_temp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57600" y="0"/>
            <a:ext cx="2819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1116013" y="3429000"/>
            <a:ext cx="5832475" cy="158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1116013" y="5661025"/>
            <a:ext cx="5832475" cy="158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1116013" y="6669088"/>
            <a:ext cx="5832475" cy="1587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1116013" y="4508500"/>
            <a:ext cx="5832475" cy="158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3492500" y="3500438"/>
            <a:ext cx="911225" cy="271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7200" dirty="0">
                <a:solidFill>
                  <a:srgbClr val="FF0066"/>
                </a:solidFill>
              </a:rPr>
              <a:t>r</a:t>
            </a:r>
            <a:endParaRPr lang="en-US" altLang="zh-CN" sz="172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 spd="med">
    <p:cover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animBg="1"/>
      <p:bldP spid="35849" grpId="0" animBg="1"/>
      <p:bldP spid="35850" grpId="0" animBg="1"/>
      <p:bldP spid="35851" grpId="0" animBg="1"/>
      <p:bldP spid="35852" grpId="0"/>
    </p:bldLst>
  </p:timing>
</p:sld>
</file>

<file path=ppt/theme/theme1.xml><?xml version="1.0" encoding="utf-8"?>
<a:theme xmlns:a="http://schemas.openxmlformats.org/drawingml/2006/main" name="第一PPT模板网-WWW.1PPT.COM">
  <a:themeElements>
    <a:clrScheme name="1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2055</Words>
  <Application>WPS 演示</Application>
  <PresentationFormat>全屏显示(4:3)</PresentationFormat>
  <Paragraphs>307</Paragraphs>
  <Slides>31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7" baseType="lpstr">
      <vt:lpstr>Arial</vt:lpstr>
      <vt:lpstr>宋体</vt:lpstr>
      <vt:lpstr>Wingdings</vt:lpstr>
      <vt:lpstr>Calibri</vt:lpstr>
      <vt:lpstr>汉仪大宋简</vt:lpstr>
      <vt:lpstr>微软雅黑</vt:lpstr>
      <vt:lpstr>Times New Roman</vt:lpstr>
      <vt:lpstr>楷体_GB2312</vt:lpstr>
      <vt:lpstr>新宋体</vt:lpstr>
      <vt:lpstr>Arial Unicode MS</vt:lpstr>
      <vt:lpstr>Times New Roman</vt:lpstr>
      <vt:lpstr>Century Gothic</vt:lpstr>
      <vt:lpstr>Comic Sans MS</vt:lpstr>
      <vt:lpstr>Arial</vt:lpstr>
      <vt:lpstr>Segoe Print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翘舌音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清菡</cp:lastModifiedBy>
  <cp:revision>3</cp:revision>
  <dcterms:created xsi:type="dcterms:W3CDTF">2010-09-26T13:09:00Z</dcterms:created>
  <dcterms:modified xsi:type="dcterms:W3CDTF">2019-09-18T06:46:30Z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